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3"/>
  </p:notesMasterIdLst>
  <p:sldIdLst>
    <p:sldId id="269" r:id="rId5"/>
    <p:sldId id="270" r:id="rId6"/>
    <p:sldId id="271" r:id="rId7"/>
    <p:sldId id="272" r:id="rId8"/>
    <p:sldId id="273" r:id="rId9"/>
    <p:sldId id="274" r:id="rId10"/>
    <p:sldId id="275" r:id="rId11"/>
    <p:sldId id="27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80" d="100"/>
          <a:sy n="80" d="100"/>
        </p:scale>
        <p:origin x="71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2.png>
</file>

<file path=ppt/media/image3.jpe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7/30/2023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7/30/2023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7/30/2023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7/30/2023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7/30/2023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7/30/2023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7/30/2023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7/30/2023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936614"/>
            <a:ext cx="10218491" cy="5902336"/>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u="sng"/>
              <a:t>logistic regression:</a:t>
            </a:r>
            <a:br>
              <a:rPr lang="en-US" sz="2800" b="1" u="sng"/>
            </a:br>
            <a:r>
              <a:rPr lang="en-US" sz="3100">
                <a:latin typeface="Agency FB" panose="020B0503020202020204" pitchFamily="34" charset="0"/>
              </a:rPr>
              <a:t>Linear regression is a statistical modeling technique used to establish a relationship between a dependent variable and one or more independent variables. It assumes a linear relationship between the variables and aims to find the best-fit line that represents the relationship.</a:t>
            </a:r>
            <a:br>
              <a:rPr lang="en-US" sz="3100">
                <a:latin typeface="Agency FB" panose="020B0503020202020204" pitchFamily="34" charset="0"/>
              </a:rPr>
            </a:br>
            <a:br>
              <a:rPr lang="en-US" sz="3100">
                <a:latin typeface="Agency FB" panose="020B0503020202020204" pitchFamily="34" charset="0"/>
              </a:rPr>
            </a:br>
            <a:br>
              <a:rPr lang="en-US" sz="3100">
                <a:latin typeface="Agency FB" panose="020B0503020202020204" pitchFamily="34" charset="0"/>
              </a:rPr>
            </a:br>
            <a:r>
              <a:rPr lang="en-US" sz="3100">
                <a:latin typeface="Agency FB" panose="020B0503020202020204" pitchFamily="34" charset="0"/>
              </a:rPr>
              <a:t>The goal of linear regression is to find the equation of a straight line that minimizes the sum of the squared differences between the actual values of the dependent variable and the predicted values by the linear model. This process is known as "fitting the line" or "training the model."</a:t>
            </a:r>
            <a:br>
              <a:rPr lang="en-US"/>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2054309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936614"/>
            <a:ext cx="10218491" cy="5902336"/>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u="sng"/>
              <a:t>logistic regression:</a:t>
            </a:r>
            <a:br>
              <a:rPr lang="en-US" sz="2800" b="1" u="sng"/>
            </a:br>
            <a:r>
              <a:rPr lang="en-US" sz="3100">
                <a:latin typeface="Agency FB" panose="020B0503020202020204" pitchFamily="34" charset="0"/>
              </a:rPr>
              <a:t>The equation of a simple linear regression model with one independent variable can be represented as:</a:t>
            </a:r>
            <a:br>
              <a:rPr lang="en-US" sz="3100">
                <a:latin typeface="Agency FB" panose="020B0503020202020204" pitchFamily="34" charset="0"/>
              </a:rPr>
            </a:br>
            <a:r>
              <a:rPr lang="en-US" sz="3100">
                <a:latin typeface="Agency FB" panose="020B0503020202020204" pitchFamily="34" charset="0"/>
              </a:rPr>
              <a:t> </a:t>
            </a:r>
            <a:br>
              <a:rPr lang="en-US" sz="3100">
                <a:latin typeface="Agency FB" panose="020B0503020202020204" pitchFamily="34" charset="0"/>
              </a:rPr>
            </a:br>
            <a:r>
              <a:rPr lang="en-US" sz="3100">
                <a:latin typeface="Agency FB" panose="020B0503020202020204" pitchFamily="34" charset="0"/>
              </a:rPr>
              <a:t>Y = β0 + β1*X</a:t>
            </a:r>
            <a:br>
              <a:rPr lang="en-US" sz="3100">
                <a:latin typeface="Agency FB" panose="020B0503020202020204" pitchFamily="34" charset="0"/>
              </a:rPr>
            </a:br>
            <a:r>
              <a:rPr lang="en-US" sz="3100">
                <a:latin typeface="Agency FB" panose="020B0503020202020204" pitchFamily="34" charset="0"/>
              </a:rPr>
              <a:t> </a:t>
            </a:r>
            <a:br>
              <a:rPr lang="en-US" sz="3100">
                <a:latin typeface="Agency FB" panose="020B0503020202020204" pitchFamily="34" charset="0"/>
              </a:rPr>
            </a:br>
            <a:r>
              <a:rPr lang="en-US" sz="3100">
                <a:latin typeface="Agency FB" panose="020B0503020202020204" pitchFamily="34" charset="0"/>
              </a:rPr>
              <a:t>where:</a:t>
            </a:r>
            <a:br>
              <a:rPr lang="en-US" sz="3100">
                <a:latin typeface="Agency FB" panose="020B0503020202020204" pitchFamily="34" charset="0"/>
              </a:rPr>
            </a:br>
            <a:r>
              <a:rPr lang="en-US" sz="3100">
                <a:latin typeface="Agency FB" panose="020B0503020202020204" pitchFamily="34" charset="0"/>
              </a:rPr>
              <a:t>- Y represents the dependent variable</a:t>
            </a:r>
            <a:br>
              <a:rPr lang="en-US" sz="3100">
                <a:latin typeface="Agency FB" panose="020B0503020202020204" pitchFamily="34" charset="0"/>
              </a:rPr>
            </a:br>
            <a:r>
              <a:rPr lang="en-US" sz="3100">
                <a:latin typeface="Agency FB" panose="020B0503020202020204" pitchFamily="34" charset="0"/>
              </a:rPr>
              <a:t>- X represents the independent variable</a:t>
            </a:r>
            <a:br>
              <a:rPr lang="en-US" sz="3100">
                <a:latin typeface="Agency FB" panose="020B0503020202020204" pitchFamily="34" charset="0"/>
              </a:rPr>
            </a:br>
            <a:r>
              <a:rPr lang="en-US" sz="3100">
                <a:latin typeface="Agency FB" panose="020B0503020202020204" pitchFamily="34" charset="0"/>
              </a:rPr>
              <a:t>- β0 is the y-intercept (the value of Y when X is 0)</a:t>
            </a:r>
            <a:br>
              <a:rPr lang="en-US" sz="3100">
                <a:latin typeface="Agency FB" panose="020B0503020202020204" pitchFamily="34" charset="0"/>
              </a:rPr>
            </a:br>
            <a:r>
              <a:rPr lang="en-US" sz="3100">
                <a:latin typeface="Agency FB" panose="020B0503020202020204" pitchFamily="34" charset="0"/>
              </a:rPr>
              <a:t>- β1 is the slope (the change in Y per unit change in X)</a:t>
            </a:r>
            <a:br>
              <a:rPr lang="en-US"/>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4242759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936614"/>
            <a:ext cx="10218491" cy="5902336"/>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u="sng"/>
              <a:t>decision tree</a:t>
            </a:r>
            <a:br>
              <a:rPr lang="en-US" sz="2800" b="1" u="sng"/>
            </a:br>
            <a:r>
              <a:rPr lang="en-US" sz="3100">
                <a:latin typeface="Agency FB" panose="020B0503020202020204" pitchFamily="34" charset="0"/>
              </a:rPr>
              <a:t>A decision tree is a supervised machine learning algorithm that is commonly used for both classification and regression tasks. It is a flowchart-like structure where each internal node represents a test on a feature, each branch represents the outcome of the test, and each leaf node represents a class label or a value.</a:t>
            </a:r>
            <a:br>
              <a:rPr lang="en-US" sz="3100">
                <a:latin typeface="Agency FB" panose="020B0503020202020204" pitchFamily="34" charset="0"/>
              </a:rPr>
            </a:br>
            <a:br>
              <a:rPr lang="en-US" sz="3100">
                <a:latin typeface="Agency FB" panose="020B0503020202020204" pitchFamily="34" charset="0"/>
              </a:rPr>
            </a:br>
            <a:r>
              <a:rPr lang="en-US" sz="3100" b="1">
                <a:latin typeface="Agency FB" panose="020B0503020202020204" pitchFamily="34" charset="0"/>
              </a:rPr>
              <a:t>1. Decision Nodes</a:t>
            </a:r>
            <a:r>
              <a:rPr lang="en-US" sz="3100">
                <a:latin typeface="Agency FB" panose="020B0503020202020204" pitchFamily="34" charset="0"/>
              </a:rPr>
              <a:t>: Internal nodes in a decision tree represent decisions or tests based on the feature values. The test at each node splits the data into two or more branches, leading to different paths in the tree based on the outcomes of the test.</a:t>
            </a:r>
            <a:br>
              <a:rPr lang="en-US" sz="3100">
                <a:latin typeface="Agency FB" panose="020B0503020202020204" pitchFamily="34" charset="0"/>
              </a:rPr>
            </a:br>
            <a:r>
              <a:rPr lang="en-US" sz="3100">
                <a:latin typeface="Agency FB" panose="020B0503020202020204" pitchFamily="34" charset="0"/>
              </a:rPr>
              <a:t> </a:t>
            </a:r>
            <a:br>
              <a:rPr lang="en-US" sz="3100">
                <a:latin typeface="Agency FB" panose="020B0503020202020204" pitchFamily="34" charset="0"/>
              </a:rPr>
            </a:br>
            <a:r>
              <a:rPr lang="en-US" sz="3100" b="1">
                <a:latin typeface="Agency FB" panose="020B0503020202020204" pitchFamily="34" charset="0"/>
              </a:rPr>
              <a:t>2. Leaf Nodes</a:t>
            </a:r>
            <a:r>
              <a:rPr lang="en-US" sz="3100">
                <a:latin typeface="Agency FB" panose="020B0503020202020204" pitchFamily="34" charset="0"/>
              </a:rPr>
              <a:t>: Leaf nodes in a decision tree represent the final predicted class label or the predicted value for a given input. They are the endpoints of the decision process.</a:t>
            </a:r>
            <a:br>
              <a:rPr lang="en-US"/>
            </a:br>
            <a:br>
              <a:rPr lang="en-US"/>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26019979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1120775"/>
            <a:ext cx="10218491" cy="1617652"/>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u="sng"/>
              <a:t>ACCURACY COMPARISION</a:t>
            </a:r>
            <a:br>
              <a:rPr lang="en-US" sz="2800" b="1" u="sng"/>
            </a:br>
            <a:r>
              <a:rPr lang="en-US" sz="2200">
                <a:latin typeface="Agency FB" panose="020B0503020202020204" pitchFamily="34" charset="0"/>
              </a:rPr>
              <a:t>Comparing different model accuracies and visualizing them in a bar graph can provide valuable insights and help in decision-making.</a:t>
            </a:r>
            <a:r>
              <a:rPr lang="en-US"/>
              <a:t> </a:t>
            </a:r>
            <a:r>
              <a:rPr lang="en-US" sz="2200">
                <a:latin typeface="Agency FB" panose="020B0503020202020204" pitchFamily="34" charset="0"/>
              </a:rPr>
              <a:t>The bar plot when three data model accuracies are compared is as follows:</a:t>
            </a:r>
            <a:br>
              <a:rPr lang="en-US" sz="2200">
                <a:latin typeface="Agency FB" panose="020B0503020202020204" pitchFamily="34" charset="0"/>
              </a:rPr>
            </a:br>
            <a:br>
              <a:rPr lang="en-US" sz="2200">
                <a:latin typeface="Agency FB" panose="020B0503020202020204" pitchFamily="34" charset="0"/>
              </a:rPr>
            </a:br>
            <a:br>
              <a:rPr lang="en-US" sz="2200">
                <a:latin typeface="Agency FB" panose="020B0503020202020204" pitchFamily="34" charset="0"/>
              </a:rPr>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pic>
        <p:nvPicPr>
          <p:cNvPr id="62" name="Picture 61">
            <a:extLst>
              <a:ext uri="{FF2B5EF4-FFF2-40B4-BE49-F238E27FC236}">
                <a16:creationId xmlns:a16="http://schemas.microsoft.com/office/drawing/2014/main" id="{55C7ECEA-86E5-4D22-9A2E-2520F3886B1D}"/>
              </a:ext>
            </a:extLst>
          </p:cNvPr>
          <p:cNvPicPr/>
          <p:nvPr/>
        </p:nvPicPr>
        <p:blipFill>
          <a:blip r:embed="rId5">
            <a:extLst>
              <a:ext uri="{28A0092B-C50C-407E-A947-70E740481C1C}">
                <a14:useLocalDpi xmlns:a14="http://schemas.microsoft.com/office/drawing/2010/main" val="0"/>
              </a:ext>
            </a:extLst>
          </a:blip>
          <a:stretch>
            <a:fillRect/>
          </a:stretch>
        </p:blipFill>
        <p:spPr>
          <a:xfrm>
            <a:off x="3543300" y="2366964"/>
            <a:ext cx="6276085" cy="4271962"/>
          </a:xfrm>
          <a:prstGeom prst="rect">
            <a:avLst/>
          </a:prstGeom>
        </p:spPr>
      </p:pic>
    </p:spTree>
    <p:extLst>
      <p:ext uri="{BB962C8B-B14F-4D97-AF65-F5344CB8AC3E}">
        <p14:creationId xmlns:p14="http://schemas.microsoft.com/office/powerpoint/2010/main" val="4014457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1990726"/>
            <a:ext cx="10218491" cy="4619624"/>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4400" b="1" u="sng"/>
              <a:t>Benefits of this project:</a:t>
            </a:r>
            <a:r>
              <a:rPr lang="en-US"/>
              <a:t> </a:t>
            </a:r>
            <a:br>
              <a:rPr lang="en-US"/>
            </a:br>
            <a:r>
              <a:rPr lang="en-US"/>
              <a:t>1)</a:t>
            </a:r>
            <a:r>
              <a:rPr lang="en-US" sz="2200" b="1"/>
              <a:t>Early Detection: </a:t>
            </a:r>
            <a:r>
              <a:rPr lang="en-US" sz="2200"/>
              <a:t>Early detection of heart failure risk factors can enable timely interventions and treatments, potentially preventing or mitigating the severity of the condition.</a:t>
            </a:r>
            <a:br>
              <a:rPr lang="en-US" sz="2200"/>
            </a:br>
            <a:br>
              <a:rPr lang="en-US" sz="2200"/>
            </a:br>
            <a:r>
              <a:rPr lang="en-US" sz="2200"/>
              <a:t>2) </a:t>
            </a:r>
            <a:r>
              <a:rPr lang="en-US" sz="2200" b="1"/>
              <a:t>Improved Accuracy</a:t>
            </a:r>
            <a:r>
              <a:rPr lang="en-US" sz="2200"/>
              <a:t>: Machine learning models can analyze a wide range of patient data and identify complex patterns that may not be immediately apparent to human observers. By leveraging advanced algorithms, machine learning can provide more accurate predictions and risk assessments for heart failure. </a:t>
            </a:r>
            <a:br>
              <a:rPr lang="en-US" sz="2200"/>
            </a:br>
            <a:br>
              <a:rPr lang="en-US" sz="2200"/>
            </a:br>
            <a:r>
              <a:rPr lang="en-US" sz="2200"/>
              <a:t>3) </a:t>
            </a:r>
            <a:r>
              <a:rPr lang="en-US" sz="2200" b="1"/>
              <a:t>Personalized Medicine: Machine</a:t>
            </a:r>
            <a:r>
              <a:rPr lang="en-US" sz="2200"/>
              <a:t> learning algorithms can take into account individual patient characteristics, such as age, gender, medical history, and lifestyle factors, to create personalized models. These models can predict the likelihood of heart failure and provide tailored treatment recommendations. Personalized medicine can improve patient outcomes by considering specific factors that influence heart failure risk and response to different treatment strategies.</a:t>
            </a:r>
            <a:br>
              <a:rPr lang="en-US" sz="2200"/>
            </a:br>
            <a:r>
              <a:rPr lang="en-US"/>
              <a:t> </a:t>
            </a:r>
            <a:r>
              <a:rPr lang="en-US" sz="2200"/>
              <a:t>Overall, machine learning in heart failure analysis has the potential to improve patient outcomes, optimize resource allocation, and drive advancements in cardiac healthcare by providing accurate predictions, personalized interventions, and valuable research insights.</a:t>
            </a:r>
            <a:br>
              <a:rPr lang="en-US" sz="2200"/>
            </a:br>
            <a:br>
              <a:rPr lang="en-US" sz="2800" b="1" u="sng"/>
            </a:br>
            <a:br>
              <a:rPr lang="en-US" sz="2800" b="1" u="sng"/>
            </a:br>
            <a:br>
              <a:rPr lang="en-US" sz="2200">
                <a:latin typeface="Agency FB" panose="020B0503020202020204" pitchFamily="34" charset="0"/>
              </a:rPr>
            </a:br>
            <a:br>
              <a:rPr lang="en-US" sz="2200">
                <a:latin typeface="Agency FB" panose="020B0503020202020204" pitchFamily="34" charset="0"/>
              </a:rPr>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602225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1120774"/>
            <a:ext cx="10218491" cy="5756263"/>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a:t>		</a:t>
            </a:r>
            <a:r>
              <a:rPr lang="en-US" b="1" u="sng"/>
              <a:t>future scope of improvements</a:t>
            </a:r>
            <a:br>
              <a:rPr lang="en-US" sz="2800" b="1" u="sng"/>
            </a:br>
            <a:r>
              <a:rPr lang="en-US" sz="2200"/>
              <a:t>Heart failure analysis is an important area of research and has several potential future scope of improvements. Here are a few areas that can be explored for enhancing heart failure analysis:</a:t>
            </a:r>
            <a:br>
              <a:rPr lang="en-US" sz="2200"/>
            </a:br>
            <a:r>
              <a:rPr lang="en-US" sz="2200"/>
              <a:t> </a:t>
            </a:r>
            <a:br>
              <a:rPr lang="en-US" sz="2200"/>
            </a:br>
            <a:r>
              <a:rPr lang="en-US" sz="2200"/>
              <a:t>1. Advanced Machine Learning Techniques: Applying more advanced machine learning algorithms and techniques can improve the accuracy and predictive power of heart failure analysis. For example, deep learning models, such as convolutional neural networks (CNNs) or recurrent neural networks (RNNs), can be explored to extract more intricate patterns and temporal dependencies in heart failure data.</a:t>
            </a:r>
            <a:br>
              <a:rPr lang="en-US" sz="2200"/>
            </a:br>
            <a:br>
              <a:rPr lang="en-US" sz="2200"/>
            </a:br>
            <a:r>
              <a:rPr lang="en-US" sz="2200"/>
              <a:t>Real-Time Monitoring and Alert Systems: Developing real-time monitoring systems that leverage wearable devices and Internet of Things (IoT) technologies can enable continuous tracking of heart failure patients. These systems can provide timely alerts, detect early signs of deterioration, and facilitate proactive interventions to prevent adverse events.</a:t>
            </a:r>
            <a:br>
              <a:rPr lang="en-US" sz="2200"/>
            </a:br>
            <a:br>
              <a:rPr lang="en-US" sz="2200"/>
            </a:br>
            <a:br>
              <a:rPr lang="en-US" sz="2200">
                <a:latin typeface="Agency FB" panose="020B0503020202020204" pitchFamily="34" charset="0"/>
              </a:rPr>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1351568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6675" y="13498"/>
            <a:ext cx="12192000" cy="2040727"/>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8" y="1120774"/>
            <a:ext cx="8861178" cy="5756263"/>
          </a:xfrm>
        </p:spPr>
        <p:txBody>
          <a:bodyPr>
            <a:normAutofit fontScale="90000"/>
          </a:bodyPr>
          <a:lstStyle/>
          <a:p>
            <a:br>
              <a:rPr lang="en-US" sz="2800" b="1" u="sng"/>
            </a:br>
            <a:br>
              <a:rPr lang="en-US" sz="2800" b="1" u="sng"/>
            </a:br>
            <a:br>
              <a:rPr lang="en-US" sz="2800" b="1" u="sng"/>
            </a:br>
            <a:br>
              <a:rPr lang="en-US" sz="2800" b="1" u="sng"/>
            </a:br>
            <a:br>
              <a:rPr lang="en-US" sz="2800" b="1" u="sng"/>
            </a:br>
            <a:r>
              <a:rPr lang="en-US" sz="2800" b="1"/>
              <a:t>		</a:t>
            </a:r>
            <a:r>
              <a:rPr lang="en-US" b="1" u="sng"/>
              <a:t>future scope of improvements</a:t>
            </a:r>
            <a:br>
              <a:rPr lang="en-US" sz="2800" b="1" u="sng"/>
            </a:br>
            <a:br>
              <a:rPr lang="en-US" sz="2200"/>
            </a:br>
            <a:r>
              <a:rPr lang="en-US" sz="2700"/>
              <a:t>Feature Engineering and Selection: Developing innovative feature engineering and feature selection techniques can help identify the most relevant and informative features for heart failure analysis. This can involve incorporating domain knowledge, exploring new biomarkers or imaging features, or utilizing feature selection algorithms to automatically identify the most predictive features.</a:t>
            </a:r>
            <a:br>
              <a:rPr lang="en-US"/>
            </a:br>
            <a:br>
              <a:rPr lang="en-US" sz="2200">
                <a:latin typeface="Agency FB" panose="020B0503020202020204" pitchFamily="34" charset="0"/>
              </a:rPr>
            </a:br>
            <a:br>
              <a:rPr lang="en-US">
                <a:latin typeface="Agency FB" panose="020B0503020202020204" pitchFamily="34" charset="0"/>
              </a:rPr>
            </a:br>
            <a:br>
              <a:rPr lang="en-US" sz="2800" b="1" u="sng"/>
            </a:br>
            <a:br>
              <a:rPr lang="en-US" sz="2800" b="1" u="sng"/>
            </a:br>
            <a:br>
              <a:rPr lang="en-US" sz="1800"/>
            </a:br>
            <a:br>
              <a:rPr lang="en-US" sz="2800"/>
            </a:br>
            <a:endParaRPr lang="en-US" sz="2800" b="1" u="sng" dirty="0"/>
          </a:p>
        </p:txBody>
      </p:sp>
    </p:spTree>
    <p:extLst>
      <p:ext uri="{BB962C8B-B14F-4D97-AF65-F5344CB8AC3E}">
        <p14:creationId xmlns:p14="http://schemas.microsoft.com/office/powerpoint/2010/main" val="1077831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0" y="13498"/>
            <a:ext cx="12191999" cy="6825452"/>
          </a:xfrm>
          <a:prstGeom prst="rect">
            <a:avLst/>
          </a:prstGeom>
          <a:ln>
            <a:noFill/>
          </a:ln>
          <a:effectLst>
            <a:outerShdw blurRad="292100" dist="139700" dir="2700000" algn="tl" rotWithShape="0">
              <a:srgbClr val="333333">
                <a:alpha val="65000"/>
              </a:srgbClr>
            </a:outerShdw>
          </a:effectLst>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8" y="1120774"/>
            <a:ext cx="8861178" cy="5756263"/>
          </a:xfrm>
        </p:spPr>
        <p:txBody>
          <a:bodyPr>
            <a:normAutofit/>
          </a:bodyPr>
          <a:lstStyle/>
          <a:p>
            <a:br>
              <a:rPr lang="en-US" sz="2800" b="1" u="sng"/>
            </a:br>
            <a:br>
              <a:rPr lang="en-US" sz="2800" b="1" u="sng"/>
            </a:br>
            <a:br>
              <a:rPr lang="en-US" sz="2800" b="1" u="sng"/>
            </a:br>
            <a:br>
              <a:rPr lang="en-US" sz="2800" b="1" u="sng"/>
            </a:br>
            <a:br>
              <a:rPr lang="en-US" sz="2800" b="1" u="sng"/>
            </a:br>
            <a:r>
              <a:rPr lang="en-US" sz="2800" b="1"/>
              <a:t>		</a:t>
            </a:r>
            <a:br>
              <a:rPr lang="en-US" sz="2800" b="1" u="sng"/>
            </a:br>
            <a:br>
              <a:rPr lang="en-US" sz="1800"/>
            </a:br>
            <a:br>
              <a:rPr lang="en-US" sz="2800"/>
            </a:br>
            <a:endParaRPr lang="en-US" sz="2800" b="1" u="sng" dirty="0"/>
          </a:p>
        </p:txBody>
      </p:sp>
      <p:pic>
        <p:nvPicPr>
          <p:cNvPr id="2052" name="Picture 4" descr="7,400+ Thank You Heart Stock Photos, Pictures &amp; Royalty-Free Images -  iStock | Thank you heart kid, Thank you heart hand, Thank you heart vector">
            <a:extLst>
              <a:ext uri="{FF2B5EF4-FFF2-40B4-BE49-F238E27FC236}">
                <a16:creationId xmlns:a16="http://schemas.microsoft.com/office/drawing/2014/main" id="{B00C9703-1E92-4C29-813C-534F92094AB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81350" y="514349"/>
            <a:ext cx="5829300" cy="58211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09564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897</Words>
  <Application>Microsoft Office PowerPoint</Application>
  <PresentationFormat>Widescreen</PresentationFormat>
  <Paragraphs>8</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Agency FB</vt:lpstr>
      <vt:lpstr>Arial</vt:lpstr>
      <vt:lpstr>Calibri</vt:lpstr>
      <vt:lpstr>Tw Cen MT</vt:lpstr>
      <vt:lpstr>Circuit</vt:lpstr>
      <vt:lpstr>     logistic regression: Linear regression is a statistical modeling technique used to establish a relationship between a dependent variable and one or more independent variables. It assumes a linear relationship between the variables and aims to find the best-fit line that represents the relationship.   The goal of linear regression is to find the equation of a straight line that minimizes the sum of the squared differences between the actual values of the dependent variable and the predicted values by the linear model. This process is known as "fitting the line" or "training the model."      </vt:lpstr>
      <vt:lpstr>     logistic regression: The equation of a simple linear regression model with one independent variable can be represented as:   Y = β0 + β1*X   where: - Y represents the dependent variable - X represents the independent variable - β0 is the y-intercept (the value of Y when X is 0) - β1 is the slope (the change in Y per unit change in X)      </vt:lpstr>
      <vt:lpstr>     decision tree A decision tree is a supervised machine learning algorithm that is commonly used for both classification and regression tasks. It is a flowchart-like structure where each internal node represents a test on a feature, each branch represents the outcome of the test, and each leaf node represents a class label or a value.  1. Decision Nodes: Internal nodes in a decision tree represent decisions or tests based on the feature values. The test at each node splits the data into two or more branches, leading to different paths in the tree based on the outcomes of the test.   2. Leaf Nodes: Leaf nodes in a decision tree represent the final predicted class label or the predicted value for a given input. They are the endpoints of the decision process.       </vt:lpstr>
      <vt:lpstr>     ACCURACY COMPARISION Comparing different model accuracies and visualizing them in a bar graph can provide valuable insights and help in decision-making. The bar plot when three data model accuracies are compared is as follows:        </vt:lpstr>
      <vt:lpstr>     Benefits of this project:  1)Early Detection: Early detection of heart failure risk factors can enable timely interventions and treatments, potentially preventing or mitigating the severity of the condition.  2) Improved Accuracy: Machine learning models can analyze a wide range of patient data and identify complex patterns that may not be immediately apparent to human observers. By leveraging advanced algorithms, machine learning can provide more accurate predictions and risk assessments for heart failure.   3) Personalized Medicine: Machine learning algorithms can take into account individual patient characteristics, such as age, gender, medical history, and lifestyle factors, to create personalized models. These models can predict the likelihood of heart failure and provide tailored treatment recommendations. Personalized medicine can improve patient outcomes by considering specific factors that influence heart failure risk and response to different treatment strategies.  Overall, machine learning in heart failure analysis has the potential to improve patient outcomes, optimize resource allocation, and drive advancements in cardiac healthcare by providing accurate predictions, personalized interventions, and valuable research insights.          </vt:lpstr>
      <vt:lpstr>       future scope of improvements Heart failure analysis is an important area of research and has several potential future scope of improvements. Here are a few areas that can be explored for enhancing heart failure analysis:   1. Advanced Machine Learning Techniques: Applying more advanced machine learning algorithms and techniques can improve the accuracy and predictive power of heart failure analysis. For example, deep learning models, such as convolutional neural networks (CNNs) or recurrent neural networks (RNNs), can be explored to extract more intricate patterns and temporal dependencies in heart failure data.  Real-Time Monitoring and Alert Systems: Developing real-time monitoring systems that leverage wearable devices and Internet of Things (IoT) technologies can enable continuous tracking of heart failure patients. These systems can provide timely alerts, detect early signs of deterioration, and facilitate proactive interventions to prevent adverse events.        </vt:lpstr>
      <vt:lpstr>       future scope of improvements  Feature Engineering and Selection: Developing innovative feature engineering and feature selection techniques can help identify the most relevant and informative features for heart failure analysis. This can involve incorporating domain knowledge, exploring new biomarkers or imaging features, or utilizing feature selection algorithms to automatically identify the most predictive features.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2023-07-07T09:46:35Z</dcterms:created>
  <dcterms:modified xsi:type="dcterms:W3CDTF">2023-07-29T19:58:09Z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